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Ramochky_narod_ru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04448" cy="29523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ОРГАНИЗАЦИЯ ПРОГУЛКИ ВО ВТОРОЙ МЛАДШЕЙ ГРУППЕ В  ЛЕТНИЙ ПЕРИОД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507260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МКДОУ - детский сад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«Золотой ключик»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Бородина Татьяна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20171010-WA0015.jpg"/>
          <p:cNvPicPr>
            <a:picLocks noChangeAspect="1"/>
          </p:cNvPicPr>
          <p:nvPr/>
        </p:nvPicPr>
        <p:blipFill>
          <a:blip r:embed="rId3" cstate="print"/>
          <a:srcRect l="4501" t="9051" r="4501" b="5901"/>
          <a:stretch>
            <a:fillRect/>
          </a:stretch>
        </p:blipFill>
        <p:spPr>
          <a:xfrm rot="440831">
            <a:off x="4857564" y="809876"/>
            <a:ext cx="374441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d1600fe5a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071678"/>
            <a:ext cx="4643137" cy="288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-20171010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643182"/>
            <a:ext cx="4042567" cy="271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71010-WA0011.jpg"/>
          <p:cNvPicPr>
            <a:picLocks noChangeAspect="1"/>
          </p:cNvPicPr>
          <p:nvPr/>
        </p:nvPicPr>
        <p:blipFill>
          <a:blip r:embed="rId4" cstate="print"/>
          <a:srcRect t="27950" b="27950"/>
          <a:stretch>
            <a:fillRect/>
          </a:stretch>
        </p:blipFill>
        <p:spPr>
          <a:xfrm>
            <a:off x="4572000" y="785794"/>
            <a:ext cx="3599830" cy="251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dH9Fcpe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785794"/>
            <a:ext cx="5000628" cy="280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6977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86124"/>
            <a:ext cx="4143372" cy="232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-20171010-WA0010.jpg"/>
          <p:cNvPicPr>
            <a:picLocks noChangeAspect="1"/>
          </p:cNvPicPr>
          <p:nvPr/>
        </p:nvPicPr>
        <p:blipFill>
          <a:blip r:embed="rId3" cstate="print"/>
          <a:srcRect t="27950" b="27950"/>
          <a:stretch>
            <a:fillRect/>
          </a:stretch>
        </p:blipFill>
        <p:spPr>
          <a:xfrm>
            <a:off x="467544" y="2276872"/>
            <a:ext cx="5945832" cy="437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0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Приходи к нам в огород,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Посмотри, как всё растет!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Как играют в прятки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Помидорчики  на грядке…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Всё растёт, всё цветёт –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Никому не тесно!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ПРИХОДИТЕ В ОГОРОД: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ОЧЕНЬ ИНТЕРЕСНО!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332656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spc="-30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растет у нас на грядке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spc="-30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отгадайте-ка загадки!</a:t>
            </a:r>
            <a:endParaRPr lang="ru-RU" sz="6600" b="1" cap="all" spc="-300" dirty="0">
              <a:ln w="12700" cmpd="sng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21297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Как на нашей грядке выросли загадки. Сочные да незаметные,</a:t>
            </a:r>
          </a:p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 Вот такие мелкие. Летом зеленеют, к осени краснеют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3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1008">
            <a:off x="5006612" y="3731504"/>
            <a:ext cx="3650408" cy="27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660066"/>
                </a:solidFill>
                <a:latin typeface="Segoe Print" pitchFamily="2" charset="0"/>
              </a:rPr>
              <a:t>2. Стоит он задумчиво в жёлтом венце. Темнеют веснушки на круглом лице.</a:t>
            </a:r>
            <a:endParaRPr lang="ru-RU" sz="2400" dirty="0">
              <a:solidFill>
                <a:srgbClr val="660066"/>
              </a:solidFill>
              <a:latin typeface="Calibri" pitchFamily="34" charset="0"/>
            </a:endParaRPr>
          </a:p>
        </p:txBody>
      </p:sp>
      <p:pic>
        <p:nvPicPr>
          <p:cNvPr id="4" name="Рисунок 3" descr="DSC03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70796">
            <a:off x="5739483" y="362167"/>
            <a:ext cx="2678949" cy="200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242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  <a:ea typeface="Times New Roman" pitchFamily="18" charset="0"/>
              </a:rPr>
              <a:t>3. Скинули с Егорушки </a:t>
            </a:r>
            <a:endParaRPr lang="ru-RU" sz="1200" b="1" dirty="0" smtClean="0">
              <a:latin typeface="Segoe Print" pitchFamily="2" charset="0"/>
              <a:ea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Segoe Print" pitchFamily="2" charset="0"/>
                <a:ea typeface="Times New Roman" pitchFamily="18" charset="0"/>
              </a:rPr>
              <a:t>Золотые перышки, </a:t>
            </a:r>
            <a:endParaRPr lang="ru-RU" sz="1200" b="1" dirty="0" smtClean="0">
              <a:latin typeface="Segoe Print" pitchFamily="2" charset="0"/>
            </a:endParaRPr>
          </a:p>
          <a:p>
            <a:pPr algn="ctr" eaLnBrk="0" hangingPunct="0"/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Заставил Егорушка </a:t>
            </a:r>
            <a:endParaRPr lang="ru-RU" sz="1200" b="1" dirty="0" smtClean="0">
              <a:latin typeface="Segoe Print" pitchFamily="2" charset="0"/>
            </a:endParaRPr>
          </a:p>
          <a:p>
            <a:pPr algn="ctr" eaLnBrk="0" hangingPunct="0"/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Плакать и без горюшка. </a:t>
            </a:r>
            <a:endParaRPr lang="ru-RU" sz="3200" b="1" dirty="0">
              <a:latin typeface="Segoe Print" pitchFamily="2" charset="0"/>
            </a:endParaRPr>
          </a:p>
        </p:txBody>
      </p:sp>
      <p:pic>
        <p:nvPicPr>
          <p:cNvPr id="6" name="Рисунок 5" descr="Загадки про лу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5878">
            <a:off x="1539975" y="212516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Segoe Print" pitchFamily="2" charset="0"/>
                <a:ea typeface="Times New Roman" pitchFamily="18" charset="0"/>
              </a:rPr>
              <a:t>4. Огородная краля </a:t>
            </a:r>
            <a:endParaRPr lang="ru-RU" sz="1200" b="1" dirty="0" smtClean="0">
              <a:solidFill>
                <a:srgbClr val="660066"/>
              </a:solidFill>
              <a:latin typeface="Segoe Print" pitchFamily="2" charset="0"/>
              <a:ea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660066"/>
                </a:solidFill>
                <a:latin typeface="Segoe Print" pitchFamily="2" charset="0"/>
                <a:ea typeface="Times New Roman" pitchFamily="18" charset="0"/>
              </a:rPr>
              <a:t>Скрылась в подвале, </a:t>
            </a:r>
            <a:endParaRPr lang="ru-RU" sz="1200" b="1" dirty="0" smtClean="0">
              <a:solidFill>
                <a:srgbClr val="660066"/>
              </a:solidFill>
              <a:latin typeface="Segoe Print" pitchFamily="2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660066"/>
                </a:solidFill>
                <a:latin typeface="Segoe Print" pitchFamily="2" charset="0"/>
                <a:cs typeface="Times New Roman" pitchFamily="18" charset="0"/>
              </a:rPr>
              <a:t>Ярко-жёлтая на цвет, </a:t>
            </a:r>
            <a:endParaRPr lang="ru-RU" sz="1200" b="1" dirty="0" smtClean="0">
              <a:solidFill>
                <a:srgbClr val="660066"/>
              </a:solidFill>
              <a:latin typeface="Segoe Print" pitchFamily="2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660066"/>
                </a:solidFill>
                <a:latin typeface="Segoe Print" pitchFamily="2" charset="0"/>
                <a:cs typeface="Times New Roman" pitchFamily="18" charset="0"/>
              </a:rPr>
              <a:t>А коса-то, как букет. </a:t>
            </a:r>
            <a:endParaRPr lang="ru-RU" sz="3200" b="1" dirty="0">
              <a:solidFill>
                <a:srgbClr val="660066"/>
              </a:solidFill>
              <a:latin typeface="Segoe Print" pitchFamily="2" charset="0"/>
            </a:endParaRPr>
          </a:p>
        </p:txBody>
      </p:sp>
      <p:pic>
        <p:nvPicPr>
          <p:cNvPr id="8" name="Рисунок 7" descr="Загадки про морков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5002">
            <a:off x="3155014" y="3837056"/>
            <a:ext cx="2158386" cy="192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96136" y="4581128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  <a:ea typeface="Times New Roman" pitchFamily="18" charset="0"/>
              </a:rPr>
              <a:t>5. Вверху зелено, внизу красно, </a:t>
            </a:r>
            <a:endParaRPr lang="ru-RU" sz="1200" b="1" dirty="0" smtClean="0">
              <a:solidFill>
                <a:srgbClr val="7030A0"/>
              </a:solidFill>
              <a:latin typeface="Segoe Print" pitchFamily="2" charset="0"/>
              <a:ea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  <a:ea typeface="Times New Roman" pitchFamily="18" charset="0"/>
              </a:rPr>
              <a:t>В землю вросло. </a:t>
            </a:r>
            <a:endParaRPr lang="ru-RU" sz="32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0" name="Рисунок 9" descr="Загадки про свеклу"/>
          <p:cNvPicPr/>
          <p:nvPr/>
        </p:nvPicPr>
        <p:blipFill>
          <a:blip r:embed="rId6" cstate="print"/>
          <a:srcRect l="11390" r="11778"/>
          <a:stretch>
            <a:fillRect/>
          </a:stretch>
        </p:blipFill>
        <p:spPr bwMode="auto">
          <a:xfrm rot="519868">
            <a:off x="6948264" y="3789040"/>
            <a:ext cx="1944216" cy="2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Спасибо </a:t>
            </a:r>
            <a:br>
              <a:rPr lang="ru-RU" sz="9600" b="1" dirty="0" smtClean="0"/>
            </a:br>
            <a:r>
              <a:rPr lang="ru-RU" sz="9600" b="1" dirty="0" smtClean="0"/>
              <a:t>за внимание!</a:t>
            </a:r>
            <a:endParaRPr lang="ru-RU" sz="96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«День, проведённый ребёнком без прогулки, потерян для его 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en-US" dirty="0" smtClean="0"/>
              <a:t> </a:t>
            </a:r>
            <a:r>
              <a:rPr lang="ru-RU" dirty="0" smtClean="0"/>
              <a:t>(Г.Н. Сперанский)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410128" cy="207910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Правильная организация  прогулки предполагает использование пяти частей: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Наблюдение;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Трудовая деятельность детей;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Индивидуальная работа с детьми;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Маленькие огородники!</a:t>
            </a:r>
          </a:p>
        </p:txBody>
      </p:sp>
      <p:pic>
        <p:nvPicPr>
          <p:cNvPr id="5" name="Рисунок 4" descr="IMG-20171010-WA0008.jpg"/>
          <p:cNvPicPr>
            <a:picLocks noChangeAspect="1"/>
          </p:cNvPicPr>
          <p:nvPr/>
        </p:nvPicPr>
        <p:blipFill>
          <a:blip r:embed="rId3" cstate="print"/>
          <a:srcRect t="11151" b="10100"/>
          <a:stretch>
            <a:fillRect/>
          </a:stretch>
        </p:blipFill>
        <p:spPr>
          <a:xfrm rot="21078772">
            <a:off x="762920" y="2752402"/>
            <a:ext cx="2856313" cy="374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171010-WA0009.jpg"/>
          <p:cNvPicPr>
            <a:picLocks noChangeAspect="1"/>
          </p:cNvPicPr>
          <p:nvPr/>
        </p:nvPicPr>
        <p:blipFill>
          <a:blip r:embed="rId4" cstate="print"/>
          <a:srcRect t="12201" b="11150"/>
          <a:stretch>
            <a:fillRect/>
          </a:stretch>
        </p:blipFill>
        <p:spPr>
          <a:xfrm rot="638064">
            <a:off x="4656307" y="2863269"/>
            <a:ext cx="2866624" cy="366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«Самое лучшее открытие то, которое ребенок делает сам»</a:t>
            </a:r>
            <a:endParaRPr lang="ru-RU" b="1" dirty="0"/>
          </a:p>
        </p:txBody>
      </p:sp>
      <p:pic>
        <p:nvPicPr>
          <p:cNvPr id="6" name="Рисунок 5" descr="IMG-20171010-WA0005.jpg"/>
          <p:cNvPicPr>
            <a:picLocks noChangeAspect="1"/>
          </p:cNvPicPr>
          <p:nvPr/>
        </p:nvPicPr>
        <p:blipFill>
          <a:blip r:embed="rId3" cstate="print"/>
          <a:srcRect t="33200" b="33200"/>
          <a:stretch>
            <a:fillRect/>
          </a:stretch>
        </p:blipFill>
        <p:spPr>
          <a:xfrm>
            <a:off x="4283968" y="2204864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71010-WA0017.jpg"/>
          <p:cNvPicPr>
            <a:picLocks noChangeAspect="1"/>
          </p:cNvPicPr>
          <p:nvPr/>
        </p:nvPicPr>
        <p:blipFill>
          <a:blip r:embed="rId4" cstate="print"/>
          <a:srcRect t="33200" b="34250"/>
          <a:stretch>
            <a:fillRect/>
          </a:stretch>
        </p:blipFill>
        <p:spPr>
          <a:xfrm>
            <a:off x="0" y="2924944"/>
            <a:ext cx="41148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20171010-WA0003.jpg"/>
          <p:cNvPicPr>
            <a:picLocks noChangeAspect="1"/>
          </p:cNvPicPr>
          <p:nvPr/>
        </p:nvPicPr>
        <p:blipFill>
          <a:blip r:embed="rId3" cstate="print"/>
          <a:srcRect t="21650" b="22700"/>
          <a:stretch>
            <a:fillRect/>
          </a:stretch>
        </p:blipFill>
        <p:spPr>
          <a:xfrm>
            <a:off x="3607747" y="584381"/>
            <a:ext cx="4852685" cy="4500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190917">
            <a:off x="392426" y="2757762"/>
            <a:ext cx="41198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-15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Над землёй мы колдовали.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-15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И все чудо очень ждали!</a:t>
            </a:r>
            <a:endParaRPr lang="ru-RU" sz="4400" b="1" i="1" spc="-15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628800"/>
            <a:ext cx="7992888" cy="3785652"/>
          </a:xfrm>
          <a:prstGeom prst="rect">
            <a:avLst/>
          </a:prstGeom>
          <a:solidFill>
            <a:srgbClr val="FFFFFF"/>
          </a:solidFill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детей об окружающем мире и прививать трудовые навыки посредством совместного создания огорода на участке детского сада.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262811"/>
            <a:ext cx="8352928" cy="50629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представления о работах, проводимых в весенний, летний, осенний период в огороде.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Расширять представление детей о жизни растений.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наблюдать за посадкой и всходами семян.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делать выводы на основе наблюдений.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бережное отношение к растениям.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-Расширять, обогащать, активизировать словарь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развитию восприятия красоты природы и передаче ее через рисунок, лепку, аппликацию.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-Способствовать взаимодействию семьи и детского сада.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ru19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20171010-WA0007.jpg"/>
          <p:cNvPicPr>
            <a:picLocks noChangeAspect="1"/>
          </p:cNvPicPr>
          <p:nvPr/>
        </p:nvPicPr>
        <p:blipFill>
          <a:blip r:embed="rId3" cstate="print"/>
          <a:srcRect t="33200" b="33200"/>
          <a:stretch>
            <a:fillRect/>
          </a:stretch>
        </p:blipFill>
        <p:spPr>
          <a:xfrm>
            <a:off x="611560" y="3645024"/>
            <a:ext cx="514350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-20171010-WA0004.jpg"/>
          <p:cNvPicPr>
            <a:picLocks noChangeAspect="1"/>
          </p:cNvPicPr>
          <p:nvPr/>
        </p:nvPicPr>
        <p:blipFill>
          <a:blip r:embed="rId4" cstate="print"/>
          <a:srcRect t="33200" b="33200"/>
          <a:stretch>
            <a:fillRect/>
          </a:stretch>
        </p:blipFill>
        <p:spPr>
          <a:xfrm>
            <a:off x="3275856" y="260648"/>
            <a:ext cx="5570414" cy="311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93275" y="23473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2700">
                  <a:solidFill>
                    <a:srgbClr val="660066"/>
                  </a:solidFill>
                </a:ln>
                <a:solidFill>
                  <a:srgbClr val="FF0000"/>
                </a:solidFill>
              </a:rPr>
              <a:t>Посадили всё на грядку и ходили наблюдать.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2700">
                  <a:solidFill>
                    <a:srgbClr val="660066"/>
                  </a:solidFill>
                </a:ln>
                <a:solidFill>
                  <a:srgbClr val="FF0000"/>
                </a:solidFill>
              </a:rPr>
              <a:t>Заодно и птиц послушать, ну и грядку поливать.</a:t>
            </a:r>
            <a:endParaRPr lang="ru-RU" sz="2800" b="1" i="1" dirty="0">
              <a:ln w="12700">
                <a:solidFill>
                  <a:srgbClr val="660066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ПРОГУЛКИ ВО ВТОРОЙ МЛАДШЕЙ ГРУППЕ В  ЛЕТНИЙ ПЕРИОД</vt:lpstr>
      <vt:lpstr>«День, проведённый ребёнком без прогулки, потерян для его здоровья»                      (Г.Н. Сперанский)</vt:lpstr>
      <vt:lpstr>Правильная организация  прогулки предполагает использование пяти частей:  Наблюдение; Трудовая деятельность детей; Подвижные игры; Индивидуальная работа с детьми; Самостоятельная деятельность детей. </vt:lpstr>
      <vt:lpstr>Маленькие огородники!</vt:lpstr>
      <vt:lpstr>«Самое лучшее открытие то, которое ребенок делает сам»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ПРОГУЛКИ В ЛЕТНИЙ ПЕРИОД</dc:title>
  <dc:creator>КАТЮНЯ</dc:creator>
  <cp:lastModifiedBy>User</cp:lastModifiedBy>
  <cp:revision>14</cp:revision>
  <dcterms:created xsi:type="dcterms:W3CDTF">2008-03-19T21:06:34Z</dcterms:created>
  <dcterms:modified xsi:type="dcterms:W3CDTF">2018-04-29T03:29:18Z</dcterms:modified>
</cp:coreProperties>
</file>